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7" r:id="rId2"/>
    <p:sldId id="258" r:id="rId3"/>
    <p:sldId id="305" r:id="rId4"/>
    <p:sldId id="259" r:id="rId5"/>
    <p:sldId id="306" r:id="rId6"/>
    <p:sldId id="291" r:id="rId7"/>
    <p:sldId id="307" r:id="rId8"/>
    <p:sldId id="308" r:id="rId9"/>
    <p:sldId id="309" r:id="rId10"/>
    <p:sldId id="315" r:id="rId11"/>
    <p:sldId id="311" r:id="rId12"/>
    <p:sldId id="312" r:id="rId13"/>
    <p:sldId id="313" r:id="rId14"/>
    <p:sldId id="314" r:id="rId15"/>
    <p:sldId id="324" r:id="rId16"/>
    <p:sldId id="322" r:id="rId17"/>
    <p:sldId id="320" r:id="rId18"/>
    <p:sldId id="321" r:id="rId19"/>
    <p:sldId id="319" r:id="rId20"/>
    <p:sldId id="276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651BEEE-8934-4457-BB58-22804F039BA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755D88-726F-4368-8910-709181C3686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EDC0B00-C65B-402C-919E-EB1A8C448B45}" type="datetimeFigureOut">
              <a:rPr lang="en-US"/>
              <a:pPr>
                <a:defRPr/>
              </a:pPr>
              <a:t>7/15/2021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6971B3-CD5E-4628-A38D-28A4CF5CBD7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2913C2-5929-45CA-9429-D2CEC01D3DF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65A02D3-2B44-4E1B-8E62-BD224440996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89452F3-A444-4A1A-9D2C-5AB03069B6D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B4DE22-AAC9-48B3-B374-C9370E892F5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690B34C-0C29-4D74-B09B-B67FA44D6E89}" type="datetimeFigureOut">
              <a:rPr lang="en-US"/>
              <a:pPr>
                <a:defRPr/>
              </a:pPr>
              <a:t>7/15/2021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B9E8667-BBE7-4A6D-8822-7BCCFEBE7D1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C9145EF-6A4E-41BC-98CD-953D3BD2B2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180DFD-3DDC-47C9-87FC-80C3FEE9834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8963F5-8ADE-4B15-9A25-13FC0C34F7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A9EDEA5C-5313-42C8-BD6B-40A52178A1E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:a16="http://schemas.microsoft.com/office/drawing/2014/main" id="{43DBD503-5604-4D1D-A77D-28CDB8E0737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>
            <a:extLst>
              <a:ext uri="{FF2B5EF4-FFF2-40B4-BE49-F238E27FC236}">
                <a16:creationId xmlns:a16="http://schemas.microsoft.com/office/drawing/2014/main" id="{07D79C5A-AC36-4B91-ABCB-3853E528737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2CDB30-F546-46CD-A951-89E5F93B29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077292B-D61E-4DAE-875E-B8D9EE54D388}" type="slidenum">
              <a:rPr lang="en-US" altLang="en-US">
                <a:latin typeface="Calibri" panose="020F0502020204030204" pitchFamily="34" charset="0"/>
              </a:rPr>
              <a:pPr eaLnBrk="1" hangingPunct="1"/>
              <a:t>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>
            <a:extLst>
              <a:ext uri="{FF2B5EF4-FFF2-40B4-BE49-F238E27FC236}">
                <a16:creationId xmlns:a16="http://schemas.microsoft.com/office/drawing/2014/main" id="{D26B8B7A-37AE-4BBC-87F4-D8AD2611DAD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>
            <a:extLst>
              <a:ext uri="{FF2B5EF4-FFF2-40B4-BE49-F238E27FC236}">
                <a16:creationId xmlns:a16="http://schemas.microsoft.com/office/drawing/2014/main" id="{2D3D82E0-AA0B-4DDB-91E4-AF51E74F9EA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E6765C94-FB92-437E-92A3-CCE4E3966E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0507434-960D-4CBB-A2B4-B5F49C339A42}" type="slidenum">
              <a:rPr lang="en-US" altLang="en-US">
                <a:latin typeface="Calibri" panose="020F0502020204030204" pitchFamily="34" charset="0"/>
              </a:rPr>
              <a:pPr eaLnBrk="1" hangingPunct="1"/>
              <a:t>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F27937CA-50CE-4914-9774-4D71E4B281D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>
            <a:extLst>
              <a:ext uri="{FF2B5EF4-FFF2-40B4-BE49-F238E27FC236}">
                <a16:creationId xmlns:a16="http://schemas.microsoft.com/office/drawing/2014/main" id="{EC6A2F5D-A6DF-42D6-8838-41868C000A3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28B1F078-864B-4ACD-9176-ED4CDCBDFD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4398A49-E28F-44F9-A15E-82238B451C84}" type="slidenum">
              <a:rPr lang="en-US" altLang="en-US">
                <a:latin typeface="Calibri" panose="020F0502020204030204" pitchFamily="34" charset="0"/>
              </a:rPr>
              <a:pPr eaLnBrk="1" hangingPunct="1"/>
              <a:t>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20B7E6-3BB5-4FE2-98EF-66C531E70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72E7C-BAA9-42FB-BD12-72B280EF33F7}" type="datetime1">
              <a:rPr lang="en-US"/>
              <a:pPr>
                <a:defRPr/>
              </a:pPr>
              <a:t>7/15/2021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30DE6D-85AF-4972-AEED-1D1B0039B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9B236E-0E52-4189-B179-7504C0FB8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80582D-BE8D-410A-9CD7-D6C9201A932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94260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CC8D5B-7114-4268-9781-FCB951688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2C475-89E0-4C69-B807-9CB54F045A81}" type="datetime1">
              <a:rPr lang="en-US"/>
              <a:pPr>
                <a:defRPr/>
              </a:pPr>
              <a:t>7/15/2021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37E512-19B8-4C69-AA0F-B220EC318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4D4B67-61AE-4362-9614-C9AB53320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719944-3FD9-4CCE-B664-6004F578023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90840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9C75D5-D709-48C7-8739-2815CA60B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F8F6A-90CD-4730-8A02-8EAA47F9AEEB}" type="datetime1">
              <a:rPr lang="en-US"/>
              <a:pPr>
                <a:defRPr/>
              </a:pPr>
              <a:t>7/15/2021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D18ADA-E73F-4DAA-AD30-3D1E89A35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18A670-E147-40A1-985B-7B2C5ECB2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1F396C-6E94-4A2B-BD5E-F615EBC4EC2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21905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5CB97DB-CC21-4706-841A-9C9BE190F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90F1D-6B58-4017-9A5D-A33A7B15B8D4}" type="datetime1">
              <a:rPr lang="en-US"/>
              <a:pPr>
                <a:defRPr/>
              </a:pPr>
              <a:t>7/15/2021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BB5DFBF-60C0-4FBC-B35C-097DA3777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DA21276-D8AF-40AD-8591-10EE0B88C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3C5EAD-F62C-48F4-9854-2FD82A1835F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84720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2CA5646-3DA2-4C61-A42B-1E4E0A8AB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5CAA1-6B0D-44A2-83DC-92667A1A6474}" type="datetime1">
              <a:rPr lang="en-US"/>
              <a:pPr>
                <a:defRPr/>
              </a:pPr>
              <a:t>7/15/2021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B318817-8A99-4F49-916D-2FB6C3C81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2E6749AD-BC8D-4815-9978-E74B9128B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D812F3-8875-4215-85A3-517B425620C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4467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8E4A33E-31B2-43E0-968B-7FE0EB810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E3A52-ECCC-4652-BF46-0A3FB94832F8}" type="datetime1">
              <a:rPr lang="en-US"/>
              <a:pPr>
                <a:defRPr/>
              </a:pPr>
              <a:t>7/15/2021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30D92D9-83BE-4B74-AEEB-EF464B152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AFBBFE9-5346-4C81-B6A0-52B483779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BFC31F-15F1-4452-935D-6035B737515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68368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3AAAC8A-32C3-4CC6-A769-9BEC3D28E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81049-064F-4E1C-8B5B-0CB26EB7E260}" type="datetime1">
              <a:rPr lang="en-US"/>
              <a:pPr>
                <a:defRPr/>
              </a:pPr>
              <a:t>7/15/2021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D36D7D7-A3C3-4EF2-B1C1-CB82F0461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AB2232A-EB42-40DA-AEC0-E3789D414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CCC822-7F74-4B7A-96ED-09235203000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23497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7D91E2F-1F0E-42A1-84E4-71A5E41AF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F0B58-EE4C-43D9-A803-8933E35327DE}" type="datetime1">
              <a:rPr lang="en-US"/>
              <a:pPr>
                <a:defRPr/>
              </a:pPr>
              <a:t>7/15/2021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D84AF9F-8DEC-47C4-85A8-C81AE9503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B94898F-CF22-49E9-9A2B-E3A162C9C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EEE2E-C9E6-4FAA-B0B7-7384EDD0795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1739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6656AC2-B97F-4297-B3E8-D24549E92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2D09B-6F59-45E6-8C78-1075F5958A1B}" type="datetime1">
              <a:rPr lang="en-US"/>
              <a:pPr>
                <a:defRPr/>
              </a:pPr>
              <a:t>7/15/2021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B3A4834-575D-49A3-9F7D-072E27FF3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924FE8D-DAC9-4A2F-B0CF-049E43FC2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869E6C-B5C5-49D8-9A50-4FCC6DDA291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04683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71448-0F19-4FF1-879C-01649A447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11839-3926-4044-BF4C-FB44C4759202}" type="datetime1">
              <a:rPr lang="en-US"/>
              <a:pPr>
                <a:defRPr/>
              </a:pPr>
              <a:t>7/15/2021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A7491C-1529-4652-AA6E-9FDA79ED8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C6A54-0D84-4998-934F-D2DA3565C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2E1262-68B5-4044-9C68-7A627DB106C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73758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97E742-3A9A-448F-8629-370DD698B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943D7-51D6-4CB8-ACC9-EE792C7E0D80}" type="datetime1">
              <a:rPr lang="en-US"/>
              <a:pPr>
                <a:defRPr/>
              </a:pPr>
              <a:t>7/15/2021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A07B1C-F679-4A75-8157-B643FC9AB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F86084-317C-4A5A-9BA9-BD09E2DE6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DAC01B-5842-4495-8FA7-75CBC139602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92945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B6B8EC4-C716-41C0-8AFC-785638C57DA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9ABB1F8-C4B6-462E-BEBA-4E8A17836C3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D0D7C2-650E-41D9-9FF9-A617A29ADB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A7976B4-8EB2-4123-A9B9-733BDD30F123}" type="datetime1">
              <a:rPr lang="en-US"/>
              <a:pPr>
                <a:defRPr/>
              </a:pPr>
              <a:t>7/15/2021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D686C-DAEB-44EB-BF33-EA99169513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17C3A4-574A-460F-B159-50F25FF6BC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40899BF-5C59-4664-9C17-AF175D2E061E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18066D08-2E8C-4A83-BDD0-142E8311D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2051" name="Content Placeholder 2">
            <a:extLst>
              <a:ext uri="{FF2B5EF4-FFF2-40B4-BE49-F238E27FC236}">
                <a16:creationId xmlns:a16="http://schemas.microsoft.com/office/drawing/2014/main" id="{215D1769-CF92-4056-9B8E-0FEE49C92B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3124200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en-US" sz="4800">
                <a:latin typeface="Bookman Old Style" panose="02050604050505020204" pitchFamily="18" charset="0"/>
              </a:rPr>
              <a:t>Rationale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en-US" sz="4800">
                <a:latin typeface="Bookman Old Style" panose="02050604050505020204" pitchFamily="18" charset="0"/>
              </a:rPr>
              <a:t>for a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en-US" sz="4800">
                <a:latin typeface="Bookman Old Style" panose="02050604050505020204" pitchFamily="18" charset="0"/>
              </a:rPr>
              <a:t>Chaplaincy</a:t>
            </a:r>
            <a:r>
              <a:rPr lang="en-US" altLang="en-US" sz="4800"/>
              <a:t> </a:t>
            </a:r>
            <a:endParaRPr lang="en-US" altLang="en-US" sz="320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54B0C7-9664-45E4-A162-59C9B852C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418584F-6395-43BF-86AD-0FA3ACF45170}" type="slidenum">
              <a:rPr lang="en-US" alt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</a:t>
            </a:fld>
            <a:endParaRPr lang="en-US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053" name="Content Placeholder 5" descr="Chaplain Interaction J- 025.JPG">
            <a:extLst>
              <a:ext uri="{FF2B5EF4-FFF2-40B4-BE49-F238E27FC236}">
                <a16:creationId xmlns:a16="http://schemas.microsoft.com/office/drawing/2014/main" id="{96DFC9AE-1219-42B9-9C52-04F210E98A0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00600" y="1219200"/>
            <a:ext cx="3394075" cy="4525963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4">
            <a:extLst>
              <a:ext uri="{FF2B5EF4-FFF2-40B4-BE49-F238E27FC236}">
                <a16:creationId xmlns:a16="http://schemas.microsoft.com/office/drawing/2014/main" id="{27EA2803-B921-4284-8D8E-7A394CA2B1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470025"/>
          </a:xfrm>
        </p:spPr>
        <p:txBody>
          <a:bodyPr/>
          <a:lstStyle/>
          <a:p>
            <a:pPr eaLnBrk="1" hangingPunct="1"/>
            <a:r>
              <a:rPr lang="en-US" altLang="en-US"/>
              <a:t>International Association of Evangelical Chaplains</a:t>
            </a:r>
          </a:p>
        </p:txBody>
      </p:sp>
      <p:sp>
        <p:nvSpPr>
          <p:cNvPr id="3075" name="Subtitle 5">
            <a:extLst>
              <a:ext uri="{FF2B5EF4-FFF2-40B4-BE49-F238E27FC236}">
                <a16:creationId xmlns:a16="http://schemas.microsoft.com/office/drawing/2014/main" id="{B6CD1DC8-9C51-4306-9EE3-E7E0BDC1BA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19600" y="2133600"/>
            <a:ext cx="4419600" cy="1676400"/>
          </a:xfrm>
        </p:spPr>
        <p:txBody>
          <a:bodyPr/>
          <a:lstStyle/>
          <a:p>
            <a:pPr eaLnBrk="1" hangingPunct="1"/>
            <a:r>
              <a:rPr lang="en-US" altLang="en-US" sz="3600" b="1" i="1">
                <a:solidFill>
                  <a:schemeClr val="tx1"/>
                </a:solidFill>
              </a:rPr>
              <a:t>Vision:</a:t>
            </a:r>
          </a:p>
          <a:p>
            <a:pPr algn="l" eaLnBrk="1" hangingPunct="1"/>
            <a:r>
              <a:rPr lang="en-US" altLang="en-US" sz="3600" i="1">
                <a:solidFill>
                  <a:schemeClr val="tx1"/>
                </a:solidFill>
              </a:rPr>
              <a:t>To bring the Gospel of Jesus Christ to every man and woman of the uniformed forces of every nation of the world. </a:t>
            </a:r>
          </a:p>
        </p:txBody>
      </p:sp>
      <p:pic>
        <p:nvPicPr>
          <p:cNvPr id="7" name="Content Placeholder 3" descr="DSCF1723.JPG">
            <a:extLst>
              <a:ext uri="{FF2B5EF4-FFF2-40B4-BE49-F238E27FC236}">
                <a16:creationId xmlns:a16="http://schemas.microsoft.com/office/drawing/2014/main" id="{BBAD1BBA-7C4C-4048-ADE7-16E754A3635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85801" y="2368280"/>
            <a:ext cx="3200400" cy="3754873"/>
          </a:xfrm>
          <a:prstGeom prst="rect">
            <a:avLst/>
          </a:prstGeom>
          <a:solidFill>
            <a:schemeClr val="tx2"/>
          </a:solidFill>
          <a:ln w="190500" cap="sq">
            <a:solidFill>
              <a:schemeClr val="accent5">
                <a:lumMod val="50000"/>
              </a:schemeClr>
            </a:solidFill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4">
            <a:extLst>
              <a:ext uri="{FF2B5EF4-FFF2-40B4-BE49-F238E27FC236}">
                <a16:creationId xmlns:a16="http://schemas.microsoft.com/office/drawing/2014/main" id="{26027CC2-1DCC-4A5D-A2B2-0C3378DA85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457201"/>
            <a:ext cx="7772400" cy="1371600"/>
          </a:xfrm>
        </p:spPr>
        <p:txBody>
          <a:bodyPr/>
          <a:lstStyle/>
          <a:p>
            <a:pPr eaLnBrk="1" hangingPunct="1"/>
            <a:r>
              <a:rPr lang="en-US" altLang="en-US" dirty="0"/>
              <a:t>IAEC Mission</a:t>
            </a:r>
          </a:p>
        </p:txBody>
      </p:sp>
      <p:pic>
        <p:nvPicPr>
          <p:cNvPr id="5" name="Picture 4" descr="Kneeling at the Cross.jpg">
            <a:extLst>
              <a:ext uri="{FF2B5EF4-FFF2-40B4-BE49-F238E27FC236}">
                <a16:creationId xmlns:a16="http://schemas.microsoft.com/office/drawing/2014/main" id="{A71CFDAC-F7D0-4EAB-84FA-36B3CCAAE45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76800" y="2514600"/>
            <a:ext cx="3200400" cy="246570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100" name="Subtitle 5">
            <a:extLst>
              <a:ext uri="{FF2B5EF4-FFF2-40B4-BE49-F238E27FC236}">
                <a16:creationId xmlns:a16="http://schemas.microsoft.com/office/drawing/2014/main" id="{2E2EFED8-7170-40F8-85D0-D8B66BC44B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3400" y="1600200"/>
            <a:ext cx="4038600" cy="4718451"/>
          </a:xfrm>
        </p:spPr>
        <p:txBody>
          <a:bodyPr/>
          <a:lstStyle/>
          <a:p>
            <a:r>
              <a:rPr lang="en-US" altLang="en-US" sz="3500" i="1" dirty="0">
                <a:solidFill>
                  <a:schemeClr val="tx1"/>
                </a:solidFill>
              </a:rPr>
              <a:t>To encourage, equip, and empower chaplaincies, chaplains, and individuals involved in evangelical ministry to Uniformed Services worldwide.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4">
            <a:extLst>
              <a:ext uri="{FF2B5EF4-FFF2-40B4-BE49-F238E27FC236}">
                <a16:creationId xmlns:a16="http://schemas.microsoft.com/office/drawing/2014/main" id="{B64CC502-8E51-4795-AA60-E7F3332416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457200"/>
            <a:ext cx="7772400" cy="1470025"/>
          </a:xfrm>
        </p:spPr>
        <p:txBody>
          <a:bodyPr/>
          <a:lstStyle/>
          <a:p>
            <a:pPr eaLnBrk="1" hangingPunct="1"/>
            <a:r>
              <a:rPr lang="en-US" altLang="en-US"/>
              <a:t>IAEC Goal</a:t>
            </a:r>
          </a:p>
        </p:txBody>
      </p:sp>
      <p:sp>
        <p:nvSpPr>
          <p:cNvPr id="5123" name="Subtitle 5">
            <a:extLst>
              <a:ext uri="{FF2B5EF4-FFF2-40B4-BE49-F238E27FC236}">
                <a16:creationId xmlns:a16="http://schemas.microsoft.com/office/drawing/2014/main" id="{CE04B7E9-DAC2-4EAE-A44D-78F478038B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1905000"/>
            <a:ext cx="8153400" cy="2895600"/>
          </a:xfrm>
        </p:spPr>
        <p:txBody>
          <a:bodyPr/>
          <a:lstStyle/>
          <a:p>
            <a:pPr eaLnBrk="1" hangingPunct="1"/>
            <a:r>
              <a:rPr lang="en-US" altLang="en-US" sz="3600" i="1">
                <a:solidFill>
                  <a:schemeClr val="tx1"/>
                </a:solidFill>
              </a:rPr>
              <a:t>To assist in the establishment and development of a government- recognized chaplaincy that includes evangelical Christians.</a:t>
            </a:r>
          </a:p>
        </p:txBody>
      </p:sp>
      <p:pic>
        <p:nvPicPr>
          <p:cNvPr id="5124" name="Picture 5" descr="C:\Users\Rich\Desktop\Rich's Pictures\2012\CAR - January\CAR Jan 2012 B- 040.jpg">
            <a:extLst>
              <a:ext uri="{FF2B5EF4-FFF2-40B4-BE49-F238E27FC236}">
                <a16:creationId xmlns:a16="http://schemas.microsoft.com/office/drawing/2014/main" id="{14AFEAAD-F591-4180-99FA-4AF2EA24FA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33"/>
          <a:stretch>
            <a:fillRect/>
          </a:stretch>
        </p:blipFill>
        <p:spPr bwMode="auto">
          <a:xfrm>
            <a:off x="838200" y="4632325"/>
            <a:ext cx="2514600" cy="18446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6" descr="DSC_0149 (2).JPG">
            <a:extLst>
              <a:ext uri="{FF2B5EF4-FFF2-40B4-BE49-F238E27FC236}">
                <a16:creationId xmlns:a16="http://schemas.microsoft.com/office/drawing/2014/main" id="{ABD173BF-9B7F-4AEE-932F-143F7B43FD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3" t="18407" r="3894"/>
          <a:stretch>
            <a:fillRect/>
          </a:stretch>
        </p:blipFill>
        <p:spPr bwMode="auto">
          <a:xfrm>
            <a:off x="5715000" y="4648200"/>
            <a:ext cx="2867025" cy="18415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7" descr="27 May 028.jpg">
            <a:extLst>
              <a:ext uri="{FF2B5EF4-FFF2-40B4-BE49-F238E27FC236}">
                <a16:creationId xmlns:a16="http://schemas.microsoft.com/office/drawing/2014/main" id="{47A10686-14E3-4526-AB60-3EE7B72D2B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4495800"/>
            <a:ext cx="1552575" cy="20701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4B8A8788-3858-4774-93AB-07D2E4B1F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r>
              <a:rPr lang="en-US" altLang="en-US" sz="4000"/>
              <a:t>Uniformed Chaplaincy:</a:t>
            </a:r>
            <a:br>
              <a:rPr lang="en-US" altLang="en-US" sz="4000"/>
            </a:br>
            <a:r>
              <a:rPr lang="en-US" altLang="en-US" sz="4000"/>
              <a:t>Everyone Benefits</a:t>
            </a:r>
            <a:endParaRPr lang="en-US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5C8A06-4452-472A-BEDE-65A67F003C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Char char="•"/>
              <a:defRPr/>
            </a:pPr>
            <a:r>
              <a:rPr lang="en-US" sz="3100" cap="small" dirty="0">
                <a:solidFill>
                  <a:srgbClr val="FFFF00"/>
                </a:solidFill>
              </a:rPr>
              <a:t>Churches</a:t>
            </a:r>
            <a:r>
              <a:rPr lang="en-US" sz="3100" dirty="0"/>
              <a:t> have an avenue to reach out to the military for prayer, evangelism and discipleship.</a:t>
            </a:r>
          </a:p>
          <a:p>
            <a:pPr>
              <a:buFont typeface="Arial" charset="0"/>
              <a:buChar char="•"/>
              <a:defRPr/>
            </a:pPr>
            <a:r>
              <a:rPr lang="en-US" sz="3100" cap="small" dirty="0">
                <a:solidFill>
                  <a:srgbClr val="FFFF00"/>
                </a:solidFill>
              </a:rPr>
              <a:t>Military members</a:t>
            </a:r>
            <a:r>
              <a:rPr lang="en-US" sz="31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3100" dirty="0"/>
              <a:t>have their spiritual needs met.</a:t>
            </a:r>
          </a:p>
          <a:p>
            <a:pPr>
              <a:buFont typeface="Arial" charset="0"/>
              <a:buChar char="•"/>
              <a:defRPr/>
            </a:pPr>
            <a:r>
              <a:rPr lang="en-US" sz="3100" cap="small" dirty="0">
                <a:solidFill>
                  <a:srgbClr val="FFFF00"/>
                </a:solidFill>
              </a:rPr>
              <a:t>Families</a:t>
            </a:r>
            <a:r>
              <a:rPr lang="en-US" sz="3100" dirty="0">
                <a:solidFill>
                  <a:srgbClr val="FFFF00"/>
                </a:solidFill>
              </a:rPr>
              <a:t> </a:t>
            </a:r>
            <a:r>
              <a:rPr lang="en-US" sz="3100" dirty="0"/>
              <a:t>are strengthened.</a:t>
            </a:r>
          </a:p>
          <a:p>
            <a:pPr>
              <a:buFont typeface="Arial" charset="0"/>
              <a:buChar char="•"/>
              <a:defRPr/>
            </a:pPr>
            <a:r>
              <a:rPr lang="en-US" sz="3100" cap="small" dirty="0">
                <a:solidFill>
                  <a:srgbClr val="FFFF00"/>
                </a:solidFill>
              </a:rPr>
              <a:t>Commanders</a:t>
            </a:r>
            <a:r>
              <a:rPr lang="en-US" sz="3100" dirty="0"/>
              <a:t> can rely on soldiers because soldiers can focus on the jobs rather than their problems.</a:t>
            </a:r>
          </a:p>
          <a:p>
            <a:pPr>
              <a:buFont typeface="Arial" charset="0"/>
              <a:buChar char="•"/>
              <a:defRPr/>
            </a:pPr>
            <a:r>
              <a:rPr lang="en-US" sz="3100" cap="small" dirty="0">
                <a:solidFill>
                  <a:srgbClr val="FFFF00"/>
                </a:solidFill>
              </a:rPr>
              <a:t>The Military</a:t>
            </a:r>
            <a:r>
              <a:rPr lang="en-US" sz="3100" dirty="0">
                <a:solidFill>
                  <a:srgbClr val="FFFF00"/>
                </a:solidFill>
              </a:rPr>
              <a:t> </a:t>
            </a:r>
            <a:r>
              <a:rPr lang="en-US" sz="3100" dirty="0"/>
              <a:t>is strengthened as commanders accomplish their mission.</a:t>
            </a:r>
          </a:p>
          <a:p>
            <a:pPr>
              <a:buFont typeface="Arial" charset="0"/>
              <a:buChar char="•"/>
              <a:defRPr/>
            </a:pPr>
            <a:endParaRPr lang="en-US" sz="31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375477-304F-4F49-8422-5F5B0D148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A8C68BE-4B29-4987-BC49-DB5B3FCA8696}" type="slidenum">
              <a:rPr lang="en-US" alt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en-US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4">
            <a:extLst>
              <a:ext uri="{FF2B5EF4-FFF2-40B4-BE49-F238E27FC236}">
                <a16:creationId xmlns:a16="http://schemas.microsoft.com/office/drawing/2014/main" id="{E79DE76D-4D5E-4B2C-B1D5-09FCA9FD0B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457200"/>
            <a:ext cx="7772400" cy="1470025"/>
          </a:xfrm>
        </p:spPr>
        <p:txBody>
          <a:bodyPr/>
          <a:lstStyle/>
          <a:p>
            <a:pPr eaLnBrk="1" hangingPunct="1"/>
            <a:r>
              <a:rPr lang="en-US" altLang="en-US"/>
              <a:t>Military Ministry is Biblical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FFF748B5-A876-47B4-89E6-1948F2356C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1524000"/>
            <a:ext cx="7848600" cy="4953000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1"/>
                </a:solidFill>
              </a:rPr>
              <a:t>John the Baptist</a:t>
            </a:r>
          </a:p>
          <a:p>
            <a:pPr lvl="1"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1"/>
                </a:solidFill>
              </a:rPr>
              <a:t>Luke 3 – When asked by them, John told soldiers not to extort money, make false accusations, and to be content with their wages</a:t>
            </a:r>
          </a:p>
          <a:p>
            <a:pPr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1"/>
                </a:solidFill>
              </a:rPr>
              <a:t>Jesus</a:t>
            </a:r>
          </a:p>
          <a:p>
            <a:pPr lvl="1"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1"/>
                </a:solidFill>
              </a:rPr>
              <a:t>Luke 7 – Jesus heals a Centurion’s servant</a:t>
            </a:r>
          </a:p>
          <a:p>
            <a:pPr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1"/>
                </a:solidFill>
              </a:rPr>
              <a:t>Apostles</a:t>
            </a:r>
          </a:p>
          <a:p>
            <a:pPr lvl="1"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1"/>
                </a:solidFill>
              </a:rPr>
              <a:t>Acts 10 – First outpouring of Holy Spirit after Pentecost was on a military family (Cornelius)</a:t>
            </a:r>
          </a:p>
          <a:p>
            <a:pPr lvl="1"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dirty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88664333-E9B6-4DAC-8856-03DEAED0F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What is a Chaplain?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1A3220F7-6B66-45BA-BC40-C2B6685A4C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/>
              <a:t>A clergyman sent by his church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en-US"/>
              <a:t>   to be a member of the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en-US"/>
              <a:t>   military.</a:t>
            </a:r>
          </a:p>
          <a:p>
            <a:r>
              <a:rPr lang="en-US" altLang="en-US"/>
              <a:t>Serves on a commander’s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en-US"/>
              <a:t>    staff. </a:t>
            </a:r>
          </a:p>
          <a:p>
            <a:r>
              <a:rPr lang="en-US" altLang="en-US"/>
              <a:t>Goes where soldiers go.</a:t>
            </a:r>
          </a:p>
          <a:p>
            <a:endParaRPr lang="en-US" altLang="en-US"/>
          </a:p>
          <a:p>
            <a:endParaRPr lang="en-US" altLang="en-US"/>
          </a:p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3C3AE2-2C1E-460C-92C0-0965C6D15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7E37006-9370-4A8E-8A22-D40863F4FDE7}" type="slidenum">
              <a:rPr lang="en-US" alt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7</a:t>
            </a:fld>
            <a:endParaRPr lang="en-US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8" descr="images.jpg">
            <a:extLst>
              <a:ext uri="{FF2B5EF4-FFF2-40B4-BE49-F238E27FC236}">
                <a16:creationId xmlns:a16="http://schemas.microsoft.com/office/drawing/2014/main" id="{9E9D145D-705E-4DE3-8C3C-51CECB64914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38800" y="2209800"/>
            <a:ext cx="2885472" cy="32257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D8A20C09-D022-4D58-B1A1-84CE0223E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Benefits of a Chaplaincy	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74C6960B-2F92-4C91-818B-38C3CE02E9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525962"/>
          </a:xfrm>
        </p:spPr>
        <p:txBody>
          <a:bodyPr/>
          <a:lstStyle/>
          <a:p>
            <a:r>
              <a:rPr lang="en-US" altLang="en-US" sz="3600"/>
              <a:t>Chaplains meet the spiritual needs of soldiers.</a:t>
            </a:r>
          </a:p>
          <a:p>
            <a:r>
              <a:rPr lang="en-US" altLang="en-US" sz="3600"/>
              <a:t>Chaplains contribute to the overall well-being of the unit.</a:t>
            </a:r>
          </a:p>
          <a:p>
            <a:r>
              <a:rPr lang="en-US" altLang="en-US" sz="3600"/>
              <a:t>Chaplains serve as advisors to the commander.</a:t>
            </a:r>
          </a:p>
          <a:p>
            <a:r>
              <a:rPr lang="en-US" altLang="en-US" sz="3600"/>
              <a:t>Chaplains strengthen the spiritual and moral foundation of a country.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D909AD-FFAE-412F-A36B-315D2D1B8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706FD49-FCBF-464D-AED3-A4BB485B6B79}" type="slidenum">
              <a:rPr lang="en-US" alt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8</a:t>
            </a:fld>
            <a:endParaRPr lang="en-US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4">
            <a:extLst>
              <a:ext uri="{FF2B5EF4-FFF2-40B4-BE49-F238E27FC236}">
                <a16:creationId xmlns:a16="http://schemas.microsoft.com/office/drawing/2014/main" id="{8622A48E-45C2-452D-8E0F-ACE4E31B7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Chaplains Meet the Spiritual</a:t>
            </a:r>
            <a:br>
              <a:rPr lang="en-US" altLang="en-US"/>
            </a:br>
            <a:r>
              <a:rPr lang="en-US" altLang="en-US"/>
              <a:t> Needs of Soldiers</a:t>
            </a:r>
          </a:p>
        </p:txBody>
      </p:sp>
      <p:sp>
        <p:nvSpPr>
          <p:cNvPr id="10243" name="Content Placeholder 5">
            <a:extLst>
              <a:ext uri="{FF2B5EF4-FFF2-40B4-BE49-F238E27FC236}">
                <a16:creationId xmlns:a16="http://schemas.microsoft.com/office/drawing/2014/main" id="{8F270BB5-CC4F-4B4D-A178-1C9119BDC0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951038"/>
            <a:ext cx="4038600" cy="4525962"/>
          </a:xfrm>
        </p:spPr>
        <p:txBody>
          <a:bodyPr/>
          <a:lstStyle/>
          <a:p>
            <a:r>
              <a:rPr lang="en-US" altLang="en-US" sz="3200"/>
              <a:t>Primary purpose</a:t>
            </a:r>
          </a:p>
          <a:p>
            <a:r>
              <a:rPr lang="en-US" altLang="en-US" sz="3200"/>
              <a:t>Garrison and in the field</a:t>
            </a:r>
          </a:p>
          <a:p>
            <a:r>
              <a:rPr lang="en-US" altLang="en-US" sz="3200"/>
              <a:t>On deployments in &amp; out of the country</a:t>
            </a:r>
          </a:p>
          <a:p>
            <a:r>
              <a:rPr lang="en-US" altLang="en-US" sz="3200"/>
              <a:t>Care for Casualties</a:t>
            </a:r>
          </a:p>
          <a:p>
            <a:r>
              <a:rPr lang="en-US" altLang="en-US" sz="3200"/>
              <a:t>Before, during, and after deployments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3DE17C-BEB2-4FE8-B3B0-7BC7C53DC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76703D9-350E-443E-BF55-A69ACC581777}" type="slidenum">
              <a:rPr lang="en-US" alt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9</a:t>
            </a:fld>
            <a:endParaRPr lang="en-US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7651" name="Picture 3" descr="C:\Users\Rich\Desktop\Rich's Pictures\Ministry Pictures\Communion in the field.jpg">
            <a:extLst>
              <a:ext uri="{FF2B5EF4-FFF2-40B4-BE49-F238E27FC236}">
                <a16:creationId xmlns:a16="http://schemas.microsoft.com/office/drawing/2014/main" id="{B3854499-6BCF-4BE2-A513-F3A2965FFEF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876800" y="2057400"/>
            <a:ext cx="3626498" cy="3352800"/>
          </a:xfrm>
          <a:prstGeom prst="cube">
            <a:avLst/>
          </a:prstGeom>
          <a:ln w="76200"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4">
            <a:extLst>
              <a:ext uri="{FF2B5EF4-FFF2-40B4-BE49-F238E27FC236}">
                <a16:creationId xmlns:a16="http://schemas.microsoft.com/office/drawing/2014/main" id="{4A797841-E1B5-4856-B2BF-7594C05BE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Chaplains Meet the Spiritual</a:t>
            </a:r>
            <a:br>
              <a:rPr lang="en-US" altLang="en-US"/>
            </a:br>
            <a:r>
              <a:rPr lang="en-US" altLang="en-US"/>
              <a:t> Needs of Soldiers</a:t>
            </a:r>
          </a:p>
        </p:txBody>
      </p:sp>
      <p:sp>
        <p:nvSpPr>
          <p:cNvPr id="11267" name="Content Placeholder 6">
            <a:extLst>
              <a:ext uri="{FF2B5EF4-FFF2-40B4-BE49-F238E27FC236}">
                <a16:creationId xmlns:a16="http://schemas.microsoft.com/office/drawing/2014/main" id="{7B4AD479-92C0-40D1-B449-D8D37718D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74838"/>
            <a:ext cx="4038600" cy="4525962"/>
          </a:xfrm>
        </p:spPr>
        <p:txBody>
          <a:bodyPr/>
          <a:lstStyle/>
          <a:p>
            <a:r>
              <a:rPr lang="en-US" altLang="en-US" sz="3200"/>
              <a:t>Worship, Bible studies, discipleship, fellowship</a:t>
            </a:r>
          </a:p>
          <a:p>
            <a:r>
              <a:rPr lang="en-US" altLang="en-US" sz="3200"/>
              <a:t>Baptism and communion </a:t>
            </a:r>
          </a:p>
          <a:p>
            <a:r>
              <a:rPr lang="en-US" altLang="en-US" sz="3200"/>
              <a:t>Visitation</a:t>
            </a:r>
          </a:p>
          <a:p>
            <a:r>
              <a:rPr lang="en-US" altLang="en-US" sz="3200"/>
              <a:t>Pastoral Counseling</a:t>
            </a:r>
          </a:p>
          <a:p>
            <a:r>
              <a:rPr lang="en-US" altLang="en-US" sz="3200"/>
              <a:t>Ministry of Presence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BC6E78-DA53-4AB2-B08B-6556A5047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EF48413-A736-47AC-9ABF-FCE5734FE627}" type="slidenum">
              <a:rPr lang="en-US" alt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10</a:t>
            </a:fld>
            <a:endParaRPr lang="en-US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8" name="Picture 2" descr="C:\Users\Rich\Desktop\Rich's Pictures\2012\CAR - January\CAR Jan 2012 B- 034.jpg">
            <a:extLst>
              <a:ext uri="{FF2B5EF4-FFF2-40B4-BE49-F238E27FC236}">
                <a16:creationId xmlns:a16="http://schemas.microsoft.com/office/drawing/2014/main" id="{FE207C9F-19F7-48BF-AFA6-6F04BCCA0B7E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96573" y="1905000"/>
            <a:ext cx="2880114" cy="4087019"/>
          </a:xfrm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4">
            <a:extLst>
              <a:ext uri="{FF2B5EF4-FFF2-40B4-BE49-F238E27FC236}">
                <a16:creationId xmlns:a16="http://schemas.microsoft.com/office/drawing/2014/main" id="{F853716B-DF95-4EB6-999C-8EDAED02C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4400"/>
              </a:lnSpc>
            </a:pPr>
            <a:r>
              <a:rPr lang="en-US" altLang="en-US"/>
              <a:t>Chaplains Add to the Overall Health of the Unit</a:t>
            </a:r>
          </a:p>
        </p:txBody>
      </p:sp>
      <p:sp>
        <p:nvSpPr>
          <p:cNvPr id="12291" name="Content Placeholder 5">
            <a:extLst>
              <a:ext uri="{FF2B5EF4-FFF2-40B4-BE49-F238E27FC236}">
                <a16:creationId xmlns:a16="http://schemas.microsoft.com/office/drawing/2014/main" id="{D23A21FB-71F2-4474-B8E1-823F60972F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525963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en-US" b="1">
                <a:solidFill>
                  <a:srgbClr val="FF0000"/>
                </a:solidFill>
              </a:rPr>
              <a:t>PROBLEM</a:t>
            </a:r>
          </a:p>
          <a:p>
            <a:r>
              <a:rPr lang="en-US" altLang="en-US"/>
              <a:t>No access to worship</a:t>
            </a:r>
          </a:p>
          <a:p>
            <a:endParaRPr lang="en-US" altLang="en-US"/>
          </a:p>
          <a:p>
            <a:r>
              <a:rPr lang="en-US" altLang="en-US"/>
              <a:t>Deal with stress in unhealthy ways</a:t>
            </a:r>
          </a:p>
          <a:p>
            <a:r>
              <a:rPr lang="en-US" altLang="en-US"/>
              <a:t>Increase in suicides</a:t>
            </a:r>
          </a:p>
          <a:p>
            <a:endParaRPr lang="en-US" altLang="en-US" sz="1800"/>
          </a:p>
          <a:p>
            <a:r>
              <a:rPr lang="en-US" altLang="en-US"/>
              <a:t>Family problems and divorce</a:t>
            </a:r>
          </a:p>
        </p:txBody>
      </p:sp>
      <p:sp>
        <p:nvSpPr>
          <p:cNvPr id="12292" name="Content Placeholder 6">
            <a:extLst>
              <a:ext uri="{FF2B5EF4-FFF2-40B4-BE49-F238E27FC236}">
                <a16:creationId xmlns:a16="http://schemas.microsoft.com/office/drawing/2014/main" id="{5A9C789D-26D5-4D15-A129-143758AA4A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2103438"/>
            <a:ext cx="4038600" cy="4525962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en-US" b="1">
                <a:solidFill>
                  <a:srgbClr val="FF0000"/>
                </a:solidFill>
              </a:rPr>
              <a:t>CHAPLAIN MINISTRY</a:t>
            </a:r>
          </a:p>
          <a:p>
            <a:r>
              <a:rPr lang="en-US" altLang="en-US"/>
              <a:t>Chaplains provide worship</a:t>
            </a:r>
          </a:p>
          <a:p>
            <a:r>
              <a:rPr lang="en-US" altLang="en-US"/>
              <a:t>Counseling; Stress Management Classes</a:t>
            </a:r>
          </a:p>
          <a:p>
            <a:r>
              <a:rPr lang="en-US" altLang="en-US"/>
              <a:t>Counseling; Suicide Awareness Classes</a:t>
            </a:r>
          </a:p>
          <a:p>
            <a:r>
              <a:rPr lang="en-US" altLang="en-US"/>
              <a:t>Counseling; Retreats; Workshops</a:t>
            </a:r>
          </a:p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2B77A6-0017-44CF-B0CC-A5AB59DE5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C616801-F936-43E1-AFE2-D67E34B46A74}" type="slidenum">
              <a:rPr lang="en-US" alt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11</a:t>
            </a:fld>
            <a:endParaRPr lang="en-US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2294" name="TextBox 7">
            <a:extLst>
              <a:ext uri="{FF2B5EF4-FFF2-40B4-BE49-F238E27FC236}">
                <a16:creationId xmlns:a16="http://schemas.microsoft.com/office/drawing/2014/main" id="{7B439D72-232B-44DC-8EA2-17EE2BA9F2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447800"/>
            <a:ext cx="8229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/>
              <a:t>Address</a:t>
            </a:r>
            <a:r>
              <a:rPr lang="en-US" altLang="en-US"/>
              <a:t> </a:t>
            </a:r>
            <a:r>
              <a:rPr lang="en-US" altLang="en-US" sz="2800"/>
              <a:t>Problems that Negatively Impact the Unit</a:t>
            </a:r>
            <a:endParaRPr lang="en-US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4">
            <a:extLst>
              <a:ext uri="{FF2B5EF4-FFF2-40B4-BE49-F238E27FC236}">
                <a16:creationId xmlns:a16="http://schemas.microsoft.com/office/drawing/2014/main" id="{13C0563B-1850-497A-AA55-59A981208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4400"/>
              </a:lnSpc>
            </a:pPr>
            <a:r>
              <a:rPr lang="en-US" altLang="en-US"/>
              <a:t>Chaplains Add to the Overall Health of the Unit</a:t>
            </a:r>
          </a:p>
        </p:txBody>
      </p:sp>
      <p:sp>
        <p:nvSpPr>
          <p:cNvPr id="13315" name="Content Placeholder 5">
            <a:extLst>
              <a:ext uri="{FF2B5EF4-FFF2-40B4-BE49-F238E27FC236}">
                <a16:creationId xmlns:a16="http://schemas.microsoft.com/office/drawing/2014/main" id="{ECB654B7-30BD-423D-B98E-478E840330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525963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en-US" b="1">
                <a:solidFill>
                  <a:srgbClr val="FF0000"/>
                </a:solidFill>
              </a:rPr>
              <a:t>PROBLEM</a:t>
            </a:r>
          </a:p>
          <a:p>
            <a:r>
              <a:rPr lang="en-US" altLang="en-US"/>
              <a:t>Personal problems</a:t>
            </a:r>
          </a:p>
          <a:p>
            <a:endParaRPr lang="en-US" altLang="en-US"/>
          </a:p>
          <a:p>
            <a:r>
              <a:rPr lang="en-US" altLang="en-US"/>
              <a:t>Dealing with death of comrade or family</a:t>
            </a:r>
          </a:p>
          <a:p>
            <a:endParaRPr lang="en-US" altLang="en-US"/>
          </a:p>
          <a:p>
            <a:endParaRPr lang="en-US" altLang="en-US" sz="1600"/>
          </a:p>
          <a:p>
            <a:r>
              <a:rPr lang="en-US" altLang="en-US"/>
              <a:t>Morale problems</a:t>
            </a:r>
          </a:p>
        </p:txBody>
      </p:sp>
      <p:sp>
        <p:nvSpPr>
          <p:cNvPr id="13316" name="Content Placeholder 6">
            <a:extLst>
              <a:ext uri="{FF2B5EF4-FFF2-40B4-BE49-F238E27FC236}">
                <a16:creationId xmlns:a16="http://schemas.microsoft.com/office/drawing/2014/main" id="{7486250D-E166-493B-A59B-F7114C409D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2103438"/>
            <a:ext cx="4038600" cy="4525962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en-US" b="1">
                <a:solidFill>
                  <a:srgbClr val="FF0000"/>
                </a:solidFill>
              </a:rPr>
              <a:t>CHAPLAIN MINISTRY</a:t>
            </a:r>
          </a:p>
          <a:p>
            <a:r>
              <a:rPr lang="en-US" altLang="en-US"/>
              <a:t>Worship, Bible studies, counseling, etc.</a:t>
            </a:r>
          </a:p>
          <a:p>
            <a:r>
              <a:rPr lang="en-US" altLang="en-US"/>
              <a:t>Serve on Notification team, Memorial Services, grief counseling</a:t>
            </a:r>
          </a:p>
          <a:p>
            <a:r>
              <a:rPr lang="en-US" altLang="en-US"/>
              <a:t>Advise commander</a:t>
            </a:r>
          </a:p>
          <a:p>
            <a:endParaRPr lang="en-US" altLang="en-US"/>
          </a:p>
          <a:p>
            <a:pPr>
              <a:buFont typeface="Arial" panose="020B0604020202020204" pitchFamily="34" charset="0"/>
              <a:buNone/>
            </a:pPr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FD4856-2C67-4F09-9730-619421C9A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9D1AF54-FDF7-4CA5-930F-C941DAC01AE4}" type="slidenum">
              <a:rPr lang="en-US" alt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12</a:t>
            </a:fld>
            <a:endParaRPr lang="en-US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3318" name="TextBox 7">
            <a:extLst>
              <a:ext uri="{FF2B5EF4-FFF2-40B4-BE49-F238E27FC236}">
                <a16:creationId xmlns:a16="http://schemas.microsoft.com/office/drawing/2014/main" id="{3C42306A-5006-4B32-A279-331D54F179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447800"/>
            <a:ext cx="8229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/>
              <a:t>Address</a:t>
            </a:r>
            <a:r>
              <a:rPr lang="en-US" altLang="en-US"/>
              <a:t> </a:t>
            </a:r>
            <a:r>
              <a:rPr lang="en-US" altLang="en-US" sz="2800"/>
              <a:t>Problems that Negatively Impact the Unit</a:t>
            </a:r>
            <a:endParaRPr lang="en-US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4">
            <a:extLst>
              <a:ext uri="{FF2B5EF4-FFF2-40B4-BE49-F238E27FC236}">
                <a16:creationId xmlns:a16="http://schemas.microsoft.com/office/drawing/2014/main" id="{4533C082-6083-4E91-9AEE-7268CECD7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4400"/>
              </a:lnSpc>
            </a:pPr>
            <a:r>
              <a:rPr lang="en-US" altLang="en-US"/>
              <a:t>Chaplains Add to the Overall Health of the Unit</a:t>
            </a:r>
          </a:p>
        </p:txBody>
      </p:sp>
      <p:sp>
        <p:nvSpPr>
          <p:cNvPr id="14339" name="Content Placeholder 5">
            <a:extLst>
              <a:ext uri="{FF2B5EF4-FFF2-40B4-BE49-F238E27FC236}">
                <a16:creationId xmlns:a16="http://schemas.microsoft.com/office/drawing/2014/main" id="{82A65CC5-E01A-40FD-B149-41EA56DDDA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525963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en-US" b="1">
                <a:solidFill>
                  <a:srgbClr val="FF0000"/>
                </a:solidFill>
              </a:rPr>
              <a:t>PROBLEM</a:t>
            </a:r>
          </a:p>
          <a:p>
            <a:r>
              <a:rPr lang="en-US" altLang="en-US"/>
              <a:t>Immorality</a:t>
            </a:r>
          </a:p>
          <a:p>
            <a:endParaRPr lang="en-US" altLang="en-US"/>
          </a:p>
        </p:txBody>
      </p:sp>
      <p:sp>
        <p:nvSpPr>
          <p:cNvPr id="14340" name="Content Placeholder 6">
            <a:extLst>
              <a:ext uri="{FF2B5EF4-FFF2-40B4-BE49-F238E27FC236}">
                <a16:creationId xmlns:a16="http://schemas.microsoft.com/office/drawing/2014/main" id="{DAC89D87-63EA-4AA5-BBA4-636DF3EC40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2103438"/>
            <a:ext cx="4038600" cy="4525962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en-US" b="1">
                <a:solidFill>
                  <a:srgbClr val="FF0000"/>
                </a:solidFill>
              </a:rPr>
              <a:t>CHAPLAIN MINISTRY</a:t>
            </a:r>
          </a:p>
          <a:p>
            <a:r>
              <a:rPr lang="en-US" altLang="en-US"/>
              <a:t>Preaching, teaching, Bible studies</a:t>
            </a:r>
          </a:p>
          <a:p>
            <a:r>
              <a:rPr lang="en-US" altLang="en-US"/>
              <a:t>Teach classes: Moral Leadership, Integrity, Honesty, Building a Strong Family, Loyalty, Duty, Responsibility, Selfless Service</a:t>
            </a:r>
          </a:p>
          <a:p>
            <a:endParaRPr lang="en-US" altLang="en-US"/>
          </a:p>
          <a:p>
            <a:endParaRPr lang="en-US" altLang="en-US"/>
          </a:p>
          <a:p>
            <a:pPr>
              <a:buFont typeface="Arial" panose="020B0604020202020204" pitchFamily="34" charset="0"/>
              <a:buNone/>
            </a:pPr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F0629A-4949-4AB2-BDFA-2BED4872F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7391DC7-9F8D-43A6-849B-C0691AE39BD4}" type="slidenum">
              <a:rPr lang="en-US" alt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13</a:t>
            </a:fld>
            <a:endParaRPr lang="en-US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4342" name="TextBox 7">
            <a:extLst>
              <a:ext uri="{FF2B5EF4-FFF2-40B4-BE49-F238E27FC236}">
                <a16:creationId xmlns:a16="http://schemas.microsoft.com/office/drawing/2014/main" id="{ABD145F8-27BD-4CF8-8876-0DE14105F3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447800"/>
            <a:ext cx="8229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/>
              <a:t>Address</a:t>
            </a:r>
            <a:r>
              <a:rPr lang="en-US" altLang="en-US"/>
              <a:t> </a:t>
            </a:r>
            <a:r>
              <a:rPr lang="en-US" altLang="en-US" sz="2800"/>
              <a:t>Problems that Negatively Impact the Unit</a:t>
            </a:r>
            <a:endParaRPr lang="en-US" altLang="en-US"/>
          </a:p>
        </p:txBody>
      </p:sp>
      <p:sp>
        <p:nvSpPr>
          <p:cNvPr id="9" name="Horizontal Scroll 8">
            <a:extLst>
              <a:ext uri="{FF2B5EF4-FFF2-40B4-BE49-F238E27FC236}">
                <a16:creationId xmlns:a16="http://schemas.microsoft.com/office/drawing/2014/main" id="{0EF966EF-970C-43A7-8487-685ECA946D12}"/>
              </a:ext>
            </a:extLst>
          </p:cNvPr>
          <p:cNvSpPr/>
          <p:nvPr/>
        </p:nvSpPr>
        <p:spPr>
          <a:xfrm>
            <a:off x="533400" y="3124200"/>
            <a:ext cx="3886200" cy="304800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/>
              <a:t>When Soldiers are right with God and at peace with others they can focus on their jobs rather their problems!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>
            <a:extLst>
              <a:ext uri="{FF2B5EF4-FFF2-40B4-BE49-F238E27FC236}">
                <a16:creationId xmlns:a16="http://schemas.microsoft.com/office/drawing/2014/main" id="{F110FD13-6489-4232-8195-64304957D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Chaplains are Advisors </a:t>
            </a:r>
            <a:br>
              <a:rPr lang="en-US" altLang="en-US"/>
            </a:br>
            <a:r>
              <a:rPr lang="en-US" altLang="en-US"/>
              <a:t>to the Commander</a:t>
            </a:r>
          </a:p>
        </p:txBody>
      </p:sp>
      <p:sp>
        <p:nvSpPr>
          <p:cNvPr id="15363" name="Content Placeholder 8">
            <a:extLst>
              <a:ext uri="{FF2B5EF4-FFF2-40B4-BE49-F238E27FC236}">
                <a16:creationId xmlns:a16="http://schemas.microsoft.com/office/drawing/2014/main" id="{97DD0ACE-101D-4132-AFB0-4BC016EF19A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en-US" sz="3600"/>
              <a:t>Religion</a:t>
            </a:r>
          </a:p>
          <a:p>
            <a:r>
              <a:rPr lang="en-US" altLang="en-US" sz="3600"/>
              <a:t>Morals</a:t>
            </a:r>
          </a:p>
          <a:p>
            <a:r>
              <a:rPr lang="en-US" altLang="en-US" sz="3600"/>
              <a:t>Morale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05CF6E-BCEC-4FEA-836C-054DB57C8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4BBE7ED-94F3-429F-BDF3-7D66EA355CAB}" type="slidenum">
              <a:rPr lang="en-US" alt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14</a:t>
            </a:fld>
            <a:endParaRPr lang="en-US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8674" name="Picture 2" descr="C:\Users\Rich\Desktop\Rich's Pictures\Ministry Pictures\chaplain09.jpg">
            <a:extLst>
              <a:ext uri="{FF2B5EF4-FFF2-40B4-BE49-F238E27FC236}">
                <a16:creationId xmlns:a16="http://schemas.microsoft.com/office/drawing/2014/main" id="{AEC0C7FE-6E13-4845-8D93-2D997BAD781F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048000" y="2133600"/>
            <a:ext cx="5029200" cy="3354507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840ED629-F006-4B72-BE14-AE8B5AC5B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ea typeface="ＭＳ Ｐゴシック" panose="020B0600070205080204" pitchFamily="34" charset="-128"/>
              </a:rPr>
              <a:t>Chaplains Benefit Churches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2DED43DC-3D26-4E8F-9C73-09C7F2CFA6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525962"/>
          </a:xfrm>
        </p:spPr>
        <p:txBody>
          <a:bodyPr/>
          <a:lstStyle/>
          <a:p>
            <a:r>
              <a:rPr lang="en-US" altLang="en-US" sz="3100">
                <a:ea typeface="ＭＳ Ｐゴシック" panose="020B0600070205080204" pitchFamily="34" charset="-128"/>
              </a:rPr>
              <a:t>Chaplains go into a mission field, including going to dangerous places, that civilian pastors can’t go. (An extension of the church’s ministry)</a:t>
            </a:r>
          </a:p>
          <a:p>
            <a:r>
              <a:rPr lang="en-US" altLang="en-US" sz="3100">
                <a:ea typeface="ＭＳ Ｐゴシック" panose="020B0600070205080204" pitchFamily="34" charset="-128"/>
              </a:rPr>
              <a:t>Chaplains reach people who do not attend church.</a:t>
            </a:r>
          </a:p>
          <a:p>
            <a:r>
              <a:rPr lang="en-US" altLang="en-US" sz="3100">
                <a:ea typeface="ＭＳ Ｐゴシック" panose="020B0600070205080204" pitchFamily="34" charset="-128"/>
              </a:rPr>
              <a:t>A chaplain’s partnership with a church reminds them to pray for the military.</a:t>
            </a:r>
          </a:p>
          <a:p>
            <a:r>
              <a:rPr lang="en-US" altLang="en-US" sz="3100">
                <a:ea typeface="ＭＳ Ｐゴシック" panose="020B0600070205080204" pitchFamily="34" charset="-128"/>
              </a:rPr>
              <a:t>A chaplain’s collaboration helps churches provide support to troops (presents, books, clothes, etc.)</a:t>
            </a:r>
          </a:p>
        </p:txBody>
      </p:sp>
      <p:sp>
        <p:nvSpPr>
          <p:cNvPr id="34819" name="Slide Number Placeholder 3">
            <a:extLst>
              <a:ext uri="{FF2B5EF4-FFF2-40B4-BE49-F238E27FC236}">
                <a16:creationId xmlns:a16="http://schemas.microsoft.com/office/drawing/2014/main" id="{AD452FDE-0EFD-4E18-AD40-787443101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0BE2A8E-ECF7-42D3-9870-E309239E5C51}" type="slidenum">
              <a:rPr lang="en-US" alt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15</a:t>
            </a:fld>
            <a:endParaRPr lang="en-US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39884F93-F9B2-4C71-BF0A-392B62962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ea typeface="ＭＳ Ｐゴシック" panose="020B0600070205080204" pitchFamily="34" charset="-128"/>
              </a:rPr>
              <a:t>Chaplains Benefit Churches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C0ED0AF1-C118-4A77-945D-6FFCFEA9BE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>
                <a:ea typeface="ＭＳ Ｐゴシック" panose="020B0600070205080204" pitchFamily="34" charset="-128"/>
              </a:rPr>
              <a:t>Young people going to the military will know their spiritual needs will be met.</a:t>
            </a:r>
          </a:p>
          <a:p>
            <a:r>
              <a:rPr lang="en-US" altLang="en-US">
                <a:ea typeface="ＭＳ Ｐゴシック" panose="020B0600070205080204" pitchFamily="34" charset="-128"/>
              </a:rPr>
              <a:t>Parents will know their children will have their spiritual needs met.</a:t>
            </a:r>
          </a:p>
          <a:p>
            <a:r>
              <a:rPr lang="en-US" altLang="en-US">
                <a:ea typeface="ＭＳ Ｐゴシック" panose="020B0600070205080204" pitchFamily="34" charset="-128"/>
              </a:rPr>
              <a:t>Chaplains help soldiers return spiritually strong to their home churches.</a:t>
            </a:r>
          </a:p>
          <a:p>
            <a:r>
              <a:rPr lang="en-US" altLang="en-US">
                <a:ea typeface="ＭＳ Ｐゴシック" panose="020B0600070205080204" pitchFamily="34" charset="-128"/>
              </a:rPr>
              <a:t>Chaplains return to their churches with a broad range of experience and insights.</a:t>
            </a:r>
          </a:p>
          <a:p>
            <a:endParaRPr lang="en-US" altLang="en-US">
              <a:ea typeface="ＭＳ Ｐゴシック" panose="020B0600070205080204" pitchFamily="34" charset="-128"/>
            </a:endParaRPr>
          </a:p>
          <a:p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34819" name="Slide Number Placeholder 3">
            <a:extLst>
              <a:ext uri="{FF2B5EF4-FFF2-40B4-BE49-F238E27FC236}">
                <a16:creationId xmlns:a16="http://schemas.microsoft.com/office/drawing/2014/main" id="{5A06E478-25D7-4B8D-B7C7-EC4C8DF57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F7DAAAD-13D3-4508-99EE-E0A6EEFFD367}" type="slidenum">
              <a:rPr lang="en-US" alt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en-US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561D22DF-6F0D-422A-B666-8494E357A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r>
              <a:rPr lang="en-US" altLang="en-US" sz="4000"/>
              <a:t>Uniformed Chaplaincy:</a:t>
            </a:r>
            <a:br>
              <a:rPr lang="en-US" altLang="en-US" sz="4000"/>
            </a:br>
            <a:r>
              <a:rPr lang="en-US" altLang="en-US" sz="4000"/>
              <a:t>Everyone Benefits</a:t>
            </a:r>
            <a:endParaRPr lang="en-US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2FF879-1848-4A39-B890-60D13CEFB5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Char char="•"/>
              <a:defRPr/>
            </a:pPr>
            <a:r>
              <a:rPr lang="en-US" sz="3100" cap="small" dirty="0">
                <a:solidFill>
                  <a:srgbClr val="FFFF00"/>
                </a:solidFill>
              </a:rPr>
              <a:t>Churches</a:t>
            </a:r>
            <a:r>
              <a:rPr lang="en-US" sz="3100" dirty="0"/>
              <a:t> have an avenue to reach out to the military for </a:t>
            </a:r>
            <a:r>
              <a:rPr lang="en-US" sz="3100"/>
              <a:t>prayer, evangelism </a:t>
            </a:r>
            <a:r>
              <a:rPr lang="en-US" sz="3100" dirty="0"/>
              <a:t>and discipleship.</a:t>
            </a:r>
          </a:p>
          <a:p>
            <a:pPr>
              <a:buFont typeface="Arial" charset="0"/>
              <a:buChar char="•"/>
              <a:defRPr/>
            </a:pPr>
            <a:r>
              <a:rPr lang="en-US" sz="3100" cap="small" dirty="0">
                <a:solidFill>
                  <a:srgbClr val="FFFF00"/>
                </a:solidFill>
              </a:rPr>
              <a:t>Military members</a:t>
            </a:r>
            <a:r>
              <a:rPr lang="en-US" sz="31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3100" dirty="0"/>
              <a:t>have their spiritual needs met.</a:t>
            </a:r>
          </a:p>
          <a:p>
            <a:pPr>
              <a:buFont typeface="Arial" charset="0"/>
              <a:buChar char="•"/>
              <a:defRPr/>
            </a:pPr>
            <a:r>
              <a:rPr lang="en-US" sz="3100" cap="small" dirty="0">
                <a:solidFill>
                  <a:srgbClr val="FFFF00"/>
                </a:solidFill>
              </a:rPr>
              <a:t>Families</a:t>
            </a:r>
            <a:r>
              <a:rPr lang="en-US" sz="3100" dirty="0">
                <a:solidFill>
                  <a:srgbClr val="FFFF00"/>
                </a:solidFill>
              </a:rPr>
              <a:t> </a:t>
            </a:r>
            <a:r>
              <a:rPr lang="en-US" sz="3100" dirty="0"/>
              <a:t>are strengthened.</a:t>
            </a:r>
          </a:p>
          <a:p>
            <a:pPr>
              <a:buFont typeface="Arial" charset="0"/>
              <a:buChar char="•"/>
              <a:defRPr/>
            </a:pPr>
            <a:r>
              <a:rPr lang="en-US" sz="3100" cap="small" dirty="0">
                <a:solidFill>
                  <a:srgbClr val="FFFF00"/>
                </a:solidFill>
              </a:rPr>
              <a:t>Commanders</a:t>
            </a:r>
            <a:r>
              <a:rPr lang="en-US" sz="3100" dirty="0"/>
              <a:t> can rely on soldiers who can focus on their jobs rather than their problems.</a:t>
            </a:r>
          </a:p>
          <a:p>
            <a:pPr>
              <a:buFont typeface="Arial" charset="0"/>
              <a:buChar char="•"/>
              <a:defRPr/>
            </a:pPr>
            <a:r>
              <a:rPr lang="en-US" sz="3100" cap="small" dirty="0">
                <a:solidFill>
                  <a:srgbClr val="FFFF00"/>
                </a:solidFill>
              </a:rPr>
              <a:t>The Military</a:t>
            </a:r>
            <a:r>
              <a:rPr lang="en-US" sz="3100" dirty="0">
                <a:solidFill>
                  <a:srgbClr val="FFFF00"/>
                </a:solidFill>
              </a:rPr>
              <a:t> </a:t>
            </a:r>
            <a:r>
              <a:rPr lang="en-US" sz="3100" dirty="0"/>
              <a:t>is strengthened as commanders accomplish their mission.</a:t>
            </a:r>
          </a:p>
          <a:p>
            <a:pPr>
              <a:buFont typeface="Arial" charset="0"/>
              <a:buChar char="•"/>
              <a:defRPr/>
            </a:pPr>
            <a:endParaRPr lang="en-US" sz="31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78E488-D4B8-40D5-885E-CDD69A498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1330B60-039F-4855-B244-6DCA3055BE21}" type="slidenum">
              <a:rPr lang="en-US" alt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17</a:t>
            </a:fld>
            <a:endParaRPr lang="en-US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78EEEE29-CE1D-4EBB-87B4-67FAC4DA9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Contact Information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19A05E12-7362-44B4-9C6B-24FCD35B86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en-US" sz="3600" b="1" dirty="0"/>
              <a:t>Email: </a:t>
            </a:r>
            <a:r>
              <a:rPr lang="en-US" altLang="en-US" sz="3600" dirty="0"/>
              <a:t>  iaecexecdir@gmail.com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US" altLang="en-US" sz="3600" b="1" dirty="0"/>
              <a:t>Website:</a:t>
            </a:r>
            <a:r>
              <a:rPr lang="en-US" altLang="en-US" sz="3600" dirty="0"/>
              <a:t>   https//iaechap.org</a:t>
            </a:r>
          </a:p>
          <a:p>
            <a:pPr algn="ctr">
              <a:buFont typeface="Arial" panose="020B0604020202020204" pitchFamily="34" charset="0"/>
              <a:buNone/>
            </a:pPr>
            <a:endParaRPr lang="en-US" altLang="en-US" sz="3600" dirty="0"/>
          </a:p>
          <a:p>
            <a:pPr algn="ctr">
              <a:buFont typeface="Arial" panose="020B0604020202020204" pitchFamily="34" charset="0"/>
              <a:buNone/>
            </a:pPr>
            <a:endParaRPr lang="en-US" altLang="en-US" sz="3600" dirty="0"/>
          </a:p>
          <a:p>
            <a:pPr>
              <a:buFont typeface="Arial" panose="020B0604020202020204" pitchFamily="34" charset="0"/>
              <a:buNone/>
            </a:pPr>
            <a:endParaRPr lang="en-US" alt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054F62-49DB-4B10-97C7-B866D1F38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57CAC0B-B5C2-4B1E-8DED-4785FD33E73E}" type="slidenum">
              <a:rPr lang="en-US" alt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18</a:t>
            </a:fld>
            <a:endParaRPr lang="en-US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5" name="Picture 4" descr="CAR March H- 037.jpg">
            <a:extLst>
              <a:ext uri="{FF2B5EF4-FFF2-40B4-BE49-F238E27FC236}">
                <a16:creationId xmlns:a16="http://schemas.microsoft.com/office/drawing/2014/main" id="{BF4A400E-E7F4-4B1B-ACF3-FD9A249794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3163888"/>
            <a:ext cx="4681538" cy="3008312"/>
          </a:xfrm>
          <a:prstGeom prst="rect">
            <a:avLst/>
          </a:prstGeom>
          <a:ln w="76200" cap="sq">
            <a:solidFill>
              <a:schemeClr val="tx2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4">
            <a:extLst>
              <a:ext uri="{FF2B5EF4-FFF2-40B4-BE49-F238E27FC236}">
                <a16:creationId xmlns:a16="http://schemas.microsoft.com/office/drawing/2014/main" id="{A6914F37-28AB-47B4-BAC4-B741F89C2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800"/>
              <a:t>Conclusion</a:t>
            </a:r>
          </a:p>
        </p:txBody>
      </p:sp>
      <p:sp>
        <p:nvSpPr>
          <p:cNvPr id="20483" name="Content Placeholder 5">
            <a:extLst>
              <a:ext uri="{FF2B5EF4-FFF2-40B4-BE49-F238E27FC236}">
                <a16:creationId xmlns:a16="http://schemas.microsoft.com/office/drawing/2014/main" id="{27E51367-8F5E-4846-B1C2-4B4ACA8787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2027238"/>
            <a:ext cx="4038600" cy="4525962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en-US" sz="5400"/>
              <a:t>Questions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US" altLang="en-US" sz="5400"/>
              <a:t>or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US" altLang="en-US" sz="5400"/>
              <a:t>Comments</a:t>
            </a:r>
          </a:p>
          <a:p>
            <a:pPr algn="ctr">
              <a:buFont typeface="Arial" panose="020B0604020202020204" pitchFamily="34" charset="0"/>
              <a:buNone/>
            </a:pPr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3EC908-BA44-4F5B-A0AA-D75F4399E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7874858-8B44-4097-9AFC-BAD266A787FC}" type="slidenum">
              <a:rPr lang="en-US" alt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19</a:t>
            </a:fld>
            <a:endParaRPr lang="en-US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0485" name="Content Placeholder 5">
            <a:extLst>
              <a:ext uri="{FF2B5EF4-FFF2-40B4-BE49-F238E27FC236}">
                <a16:creationId xmlns:a16="http://schemas.microsoft.com/office/drawing/2014/main" id="{D382B638-C00B-40B5-987B-D0E2326F7C4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20486" name="Picture 6" descr="C:\Users\USER\AppData\Local\Microsoft\Windows\Temporary Internet Files\Content.IE5\TRB6Y0Q3\MC900441428[1].png">
            <a:extLst>
              <a:ext uri="{FF2B5EF4-FFF2-40B4-BE49-F238E27FC236}">
                <a16:creationId xmlns:a16="http://schemas.microsoft.com/office/drawing/2014/main" id="{7D5D952E-16FB-4FFE-9D5A-EF6CEE1B7B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2057400"/>
            <a:ext cx="32004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55514DD-4E01-4E54-B014-7C727CE7E346}"/>
              </a:ext>
            </a:extLst>
          </p:cNvPr>
          <p:cNvSpPr/>
          <p:nvPr/>
        </p:nvSpPr>
        <p:spPr>
          <a:xfrm>
            <a:off x="4495800" y="1600200"/>
            <a:ext cx="4114800" cy="34163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Thank You and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Many Blessings!</a:t>
            </a:r>
          </a:p>
        </p:txBody>
      </p:sp>
      <p:pic>
        <p:nvPicPr>
          <p:cNvPr id="8" name="Content Placeholder 3" descr="DSCF1723.JPG">
            <a:extLst>
              <a:ext uri="{FF2B5EF4-FFF2-40B4-BE49-F238E27FC236}">
                <a16:creationId xmlns:a16="http://schemas.microsoft.com/office/drawing/2014/main" id="{2DCCEC6B-F850-4702-AC69-9854F1EEC6A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990600" y="1447800"/>
            <a:ext cx="3182439" cy="3733800"/>
          </a:xfrm>
          <a:prstGeom prst="rect">
            <a:avLst/>
          </a:prstGeom>
          <a:solidFill>
            <a:schemeClr val="tx2"/>
          </a:solidFill>
          <a:ln w="190500" cap="sq">
            <a:solidFill>
              <a:schemeClr val="tx2"/>
            </a:solidFill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698</TotalTime>
  <Words>752</Words>
  <Application>Microsoft Office PowerPoint</Application>
  <PresentationFormat>On-screen Show (4:3)</PresentationFormat>
  <Paragraphs>132</Paragraphs>
  <Slides>20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Bookman Old Style</vt:lpstr>
      <vt:lpstr>Calibri</vt:lpstr>
      <vt:lpstr>Office Theme</vt:lpstr>
      <vt:lpstr>PowerPoint Presentation</vt:lpstr>
      <vt:lpstr>International Association of Evangelical Chaplains</vt:lpstr>
      <vt:lpstr>IAEC Mission</vt:lpstr>
      <vt:lpstr>IAEC Goal</vt:lpstr>
      <vt:lpstr>Uniformed Chaplaincy: Everyone Benefits</vt:lpstr>
      <vt:lpstr>Military Ministry is Biblical</vt:lpstr>
      <vt:lpstr>What is a Chaplain?</vt:lpstr>
      <vt:lpstr>Benefits of a Chaplaincy </vt:lpstr>
      <vt:lpstr>Chaplains Meet the Spiritual  Needs of Soldiers</vt:lpstr>
      <vt:lpstr>Chaplains Meet the Spiritual  Needs of Soldiers</vt:lpstr>
      <vt:lpstr>Chaplains Add to the Overall Health of the Unit</vt:lpstr>
      <vt:lpstr>Chaplains Add to the Overall Health of the Unit</vt:lpstr>
      <vt:lpstr>Chaplains Add to the Overall Health of the Unit</vt:lpstr>
      <vt:lpstr>Chaplains are Advisors  to the Commander</vt:lpstr>
      <vt:lpstr>Chaplains Benefit Churches</vt:lpstr>
      <vt:lpstr>Chaplains Benefit Churches</vt:lpstr>
      <vt:lpstr>Uniformed Chaplaincy: Everyone Benefits</vt:lpstr>
      <vt:lpstr>Contact Information</vt:lpstr>
      <vt:lpstr>Conclusion</vt:lpstr>
      <vt:lpstr>PowerPoint Presentation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Rich</dc:creator>
  <cp:lastModifiedBy>Paul Wrigley</cp:lastModifiedBy>
  <cp:revision>78</cp:revision>
  <dcterms:created xsi:type="dcterms:W3CDTF">2012-08-26T21:00:27Z</dcterms:created>
  <dcterms:modified xsi:type="dcterms:W3CDTF">2021-07-15T20:36:40Z</dcterms:modified>
</cp:coreProperties>
</file>